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"/>
  </p:notesMasterIdLst>
  <p:handoutMasterIdLst>
    <p:handoutMasterId r:id="rId6"/>
  </p:handoutMasterIdLst>
  <p:sldIdLst>
    <p:sldId id="354" r:id="rId2"/>
    <p:sldId id="482" r:id="rId3"/>
    <p:sldId id="483" r:id="rId4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in Thomas" initials="IT" lastIdx="8" clrIdx="0">
    <p:extLst>
      <p:ext uri="{19B8F6BF-5375-455C-9EA6-DF929625EA0E}">
        <p15:presenceInfo xmlns:p15="http://schemas.microsoft.com/office/powerpoint/2012/main" userId="S-1-5-21-3398490033-1145214403-2116818018-131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73" autoAdjust="0"/>
    <p:restoredTop sz="87074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146" tIns="45573" rIns="91146" bIns="455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lIns="91146" tIns="45573" rIns="91146" bIns="45573" rtlCol="0"/>
          <a:lstStyle>
            <a:lvl1pPr algn="r">
              <a:defRPr sz="1200"/>
            </a:lvl1pPr>
          </a:lstStyle>
          <a:p>
            <a:fld id="{CEC5C2A0-7305-4321-85B0-E7747317ED46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146" tIns="45573" rIns="91146" bIns="455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</p:spPr>
        <p:txBody>
          <a:bodyPr vert="horz" lIns="91146" tIns="45573" rIns="91146" bIns="45573" rtlCol="0" anchor="b"/>
          <a:lstStyle>
            <a:lvl1pPr algn="r">
              <a:defRPr sz="1200"/>
            </a:lvl1pPr>
          </a:lstStyle>
          <a:p>
            <a:fld id="{A86C3254-BFF5-4527-AC05-FC177DF78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91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146" tIns="45573" rIns="91146" bIns="455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lIns="91146" tIns="45573" rIns="91146" bIns="45573" rtlCol="0"/>
          <a:lstStyle>
            <a:lvl1pPr algn="r">
              <a:defRPr sz="1200"/>
            </a:lvl1pPr>
          </a:lstStyle>
          <a:p>
            <a:fld id="{33269636-B889-4A3B-A94B-9EFBE6F0D97F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6" tIns="45573" rIns="91146" bIns="455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146" tIns="45573" rIns="91146" bIns="455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146" tIns="45573" rIns="91146" bIns="455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</p:spPr>
        <p:txBody>
          <a:bodyPr vert="horz" lIns="91146" tIns="45573" rIns="91146" bIns="45573" rtlCol="0" anchor="b"/>
          <a:lstStyle>
            <a:lvl1pPr algn="r">
              <a:defRPr sz="1200"/>
            </a:lvl1pPr>
          </a:lstStyle>
          <a:p>
            <a:fld id="{FF195F0B-F222-41D3-98C5-639299CB8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2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Total 17 – with Callum and Yasmin – need to change all figures once results have been received.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95F0B-F222-41D3-98C5-639299CB8CE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27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Functional skills – Level 1 – Grade 3</a:t>
            </a:r>
          </a:p>
          <a:p>
            <a:r>
              <a:rPr lang="en-GB" dirty="0"/>
              <a:t>                             Level 2 – Pass = 4, Merit = 6, Distinction =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581E1-369E-481F-B3FD-771A9EE250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9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1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97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547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054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656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929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63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6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2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6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3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6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14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9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1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0208-FE6D-4C01-B5E0-5EF9777C163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0BA102-A085-4197-8F66-8AD67837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34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Academic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2022-23</a:t>
            </a:r>
          </a:p>
        </p:txBody>
      </p:sp>
    </p:spTree>
    <p:extLst>
      <p:ext uri="{BB962C8B-B14F-4D97-AF65-F5344CB8AC3E}">
        <p14:creationId xmlns:p14="http://schemas.microsoft.com/office/powerpoint/2010/main" val="29304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0364"/>
              </p:ext>
            </p:extLst>
          </p:nvPr>
        </p:nvGraphicFramePr>
        <p:xfrm>
          <a:off x="175482" y="1737169"/>
          <a:ext cx="8842792" cy="4757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6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2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85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in cohort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 x</a:t>
                      </a:r>
                      <a:r>
                        <a:rPr lang="en-US" sz="1200" baseline="0" dirty="0">
                          <a:effectLst/>
                        </a:rPr>
                        <a:t> 9</a:t>
                      </a:r>
                      <a:r>
                        <a:rPr lang="en-US" sz="1200" dirty="0">
                          <a:effectLst/>
                        </a:rPr>
                        <a:t> - 4 Grades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 x 9 - 1 Grades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 x 9-4 with </a:t>
                      </a:r>
                      <a:r>
                        <a:rPr lang="en-US" sz="1200" dirty="0" err="1">
                          <a:effectLst/>
                        </a:rPr>
                        <a:t>En</a:t>
                      </a:r>
                      <a:r>
                        <a:rPr lang="en-US" sz="1200" dirty="0">
                          <a:effectLst/>
                        </a:rPr>
                        <a:t>/Ma 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English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9-4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Maths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9-4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English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Expected Progress FROM BASELINE 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Maths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Expected Progress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FROM BASELINE  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Foundry College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2018-19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78%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44%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44%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39%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26202"/>
                  </a:ext>
                </a:extLst>
              </a:tr>
              <a:tr h="71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Foundry College 2019-20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69%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74%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02243"/>
                  </a:ext>
                </a:extLst>
              </a:tr>
              <a:tr h="714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Foundry College 2020-21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83%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83%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83%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51435" marR="5143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72251"/>
                  </a:ext>
                </a:extLst>
              </a:tr>
              <a:tr h="714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Foundry College 2021-22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42%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51435" marR="51435" marT="0" marB="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22355"/>
                  </a:ext>
                </a:extLst>
              </a:tr>
              <a:tr h="714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Foundry College 2022-23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1435" marR="51435" marT="0" marB="0"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51435" marR="51435" marT="0" marB="0"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71%</a:t>
                      </a:r>
                    </a:p>
                  </a:txBody>
                  <a:tcPr marL="51435" marR="51435" marT="0" marB="0"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51435" marR="51435" marT="0" marB="0"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41%</a:t>
                      </a:r>
                    </a:p>
                  </a:txBody>
                  <a:tcPr marL="51435" marR="51435" marT="0" marB="0"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51435" marR="51435" marT="0" marB="0"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76%</a:t>
                      </a:r>
                    </a:p>
                  </a:txBody>
                  <a:tcPr marL="51435" marR="51435" marT="0" marB="0" anchor="ctr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65%</a:t>
                      </a:r>
                    </a:p>
                  </a:txBody>
                  <a:tcPr marL="51435" marR="51435" marT="0" marB="0" anchor="ctr">
                    <a:solidFill>
                      <a:srgbClr val="FF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12064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9532" y="1044670"/>
            <a:ext cx="7409721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Foundry College Comparison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619672" cy="65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4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8229600" cy="990600"/>
          </a:xfrm>
        </p:spPr>
        <p:txBody>
          <a:bodyPr/>
          <a:lstStyle/>
          <a:p>
            <a:r>
              <a:rPr lang="en-GB" dirty="0"/>
              <a:t>Department Totals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619672" cy="65649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DB8E6C9-B7C8-4C1E-BA67-1BE09EABC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42482"/>
              </p:ext>
            </p:extLst>
          </p:nvPr>
        </p:nvGraphicFramePr>
        <p:xfrm>
          <a:off x="323528" y="836712"/>
          <a:ext cx="8640963" cy="5718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387">
                  <a:extLst>
                    <a:ext uri="{9D8B030D-6E8A-4147-A177-3AD203B41FA5}">
                      <a16:colId xmlns:a16="http://schemas.microsoft.com/office/drawing/2014/main" val="2638521157"/>
                    </a:ext>
                  </a:extLst>
                </a:gridCol>
                <a:gridCol w="711786">
                  <a:extLst>
                    <a:ext uri="{9D8B030D-6E8A-4147-A177-3AD203B41FA5}">
                      <a16:colId xmlns:a16="http://schemas.microsoft.com/office/drawing/2014/main" val="3440073372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704485014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3865606598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1081849277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2989566219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3456302010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1781443835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3027671038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750217414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2604322185"/>
                    </a:ext>
                  </a:extLst>
                </a:gridCol>
                <a:gridCol w="592179">
                  <a:extLst>
                    <a:ext uri="{9D8B030D-6E8A-4147-A177-3AD203B41FA5}">
                      <a16:colId xmlns:a16="http://schemas.microsoft.com/office/drawing/2014/main" val="688628211"/>
                    </a:ext>
                  </a:extLst>
                </a:gridCol>
              </a:tblGrid>
              <a:tr h="330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Subject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Entries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9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8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7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6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5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4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3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2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1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U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75510985"/>
                  </a:ext>
                </a:extLst>
              </a:tr>
              <a:tr h="173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</a:rPr>
                        <a:t>English Language (Cambridge)</a:t>
                      </a: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8513874"/>
                  </a:ext>
                </a:extLst>
              </a:tr>
              <a:tr h="202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English Language (AQA)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8309894"/>
                  </a:ext>
                </a:extLst>
              </a:tr>
              <a:tr h="159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English Language (Pearson)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9157921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English Literature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943255"/>
                  </a:ext>
                </a:extLst>
              </a:tr>
              <a:tr h="307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Mathematics 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46878913"/>
                  </a:ext>
                </a:extLst>
              </a:tr>
              <a:tr h="141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Mathematics (Jan 22)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06074277"/>
                  </a:ext>
                </a:extLst>
              </a:tr>
              <a:tr h="170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Combined Science Trilogy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7314910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Biology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2678331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Chemistry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78573614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</a:rPr>
                        <a:t>Physics</a:t>
                      </a: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25799663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Business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5838383"/>
                  </a:ext>
                </a:extLst>
              </a:tr>
              <a:tr h="182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</a:rPr>
                        <a:t>Business &amp; Enterprise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3119469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Drama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877254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Geography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13493119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History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25576565"/>
                  </a:ext>
                </a:extLst>
              </a:tr>
              <a:tr h="180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</a:rPr>
                        <a:t>Food &amp; Cookery</a:t>
                      </a:r>
                      <a:r>
                        <a:rPr lang="en-GB" sz="1050" dirty="0">
                          <a:effectLst/>
                        </a:rPr>
                        <a:t> (Level 1/2)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63442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</a:rPr>
                        <a:t>Occupational Studies (Level 1/2 Qual)</a:t>
                      </a: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9860295"/>
                  </a:ext>
                </a:extLst>
              </a:tr>
              <a:tr h="144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</a:rPr>
                        <a:t>PE</a:t>
                      </a: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7575427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</a:rPr>
                        <a:t>Computer Science</a:t>
                      </a: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35540937"/>
                  </a:ext>
                </a:extLst>
              </a:tr>
              <a:tr h="203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Creative Craft (Level 1/2) 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0576" marR="40576" marT="20288" marB="20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48831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3792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18642</TotalTime>
  <Words>308</Words>
  <Application>Microsoft Office PowerPoint</Application>
  <PresentationFormat>On-screen Show (4:3)</PresentationFormat>
  <Paragraphs>159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Trebuchet MS</vt:lpstr>
      <vt:lpstr>Wingdings 3</vt:lpstr>
      <vt:lpstr>Facet</vt:lpstr>
      <vt:lpstr>Academic Results</vt:lpstr>
      <vt:lpstr>PowerPoint Presentation</vt:lpstr>
      <vt:lpstr>Department Totals</vt:lpstr>
    </vt:vector>
  </TitlesOfParts>
  <Company>The Bulmershe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effective partnership working and sustainability for Foundry College in the context of on-going education reforms and austerity.  Jay Blundell 7th July 2016</dc:title>
  <dc:creator>Jay</dc:creator>
  <cp:lastModifiedBy>Dionne Wyatt</cp:lastModifiedBy>
  <cp:revision>538</cp:revision>
  <cp:lastPrinted>2023-09-02T13:03:37Z</cp:lastPrinted>
  <dcterms:created xsi:type="dcterms:W3CDTF">2016-07-02T13:40:46Z</dcterms:created>
  <dcterms:modified xsi:type="dcterms:W3CDTF">2023-09-13T14:14:01Z</dcterms:modified>
</cp:coreProperties>
</file>